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60" r:id="rId3"/>
    <p:sldId id="262" r:id="rId4"/>
    <p:sldId id="257" r:id="rId5"/>
    <p:sldId id="264" r:id="rId6"/>
    <p:sldId id="263" r:id="rId7"/>
    <p:sldId id="266" r:id="rId8"/>
    <p:sldId id="267" r:id="rId9"/>
    <p:sldId id="268" r:id="rId10"/>
    <p:sldId id="274" r:id="rId11"/>
    <p:sldId id="273" r:id="rId12"/>
    <p:sldId id="269" r:id="rId13"/>
    <p:sldId id="275" r:id="rId14"/>
    <p:sldId id="270" r:id="rId15"/>
    <p:sldId id="271" r:id="rId16"/>
    <p:sldId id="272" r:id="rId17"/>
    <p:sldId id="276" r:id="rId18"/>
    <p:sldId id="278" r:id="rId19"/>
    <p:sldId id="279" r:id="rId20"/>
    <p:sldId id="280" r:id="rId21"/>
    <p:sldId id="281" r:id="rId22"/>
    <p:sldId id="283" r:id="rId23"/>
    <p:sldId id="282" r:id="rId24"/>
    <p:sldId id="284" r:id="rId25"/>
    <p:sldId id="286" r:id="rId26"/>
    <p:sldId id="265" r:id="rId27"/>
    <p:sldId id="25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1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2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74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536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6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8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61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35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1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32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96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4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78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598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0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3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D2A71-9CEA-405B-B446-9829CE2CCD58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23A25-5450-4E07-9D14-2F36A1A58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756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9638A-5D11-4147-B566-7CD1A0AEF2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Twitter Political Compass Machine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D5D28-A5AE-46E1-B37A-2F0F5BD201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Ming Lun Wu</a:t>
            </a:r>
          </a:p>
        </p:txBody>
      </p:sp>
    </p:spTree>
    <p:extLst>
      <p:ext uri="{BB962C8B-B14F-4D97-AF65-F5344CB8AC3E}">
        <p14:creationId xmlns:p14="http://schemas.microsoft.com/office/powerpoint/2010/main" val="2314970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0BEB-0A4C-4310-A436-D83FC608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Readability Score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EA6835-B3C6-4A99-8178-892528C050FB}"/>
              </a:ext>
            </a:extLst>
          </p:cNvPr>
          <p:cNvSpPr/>
          <p:nvPr/>
        </p:nvSpPr>
        <p:spPr>
          <a:xfrm>
            <a:off x="685800" y="5511733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Readability Score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0A2368-704B-4C11-8A3E-CCEE5310A3D5}"/>
              </a:ext>
            </a:extLst>
          </p:cNvPr>
          <p:cNvSpPr/>
          <p:nvPr/>
        </p:nvSpPr>
        <p:spPr>
          <a:xfrm>
            <a:off x="685800" y="1696204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Tweets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EBFF93-F1B2-4637-A337-A2DEF1D87573}"/>
              </a:ext>
            </a:extLst>
          </p:cNvPr>
          <p:cNvSpPr/>
          <p:nvPr/>
        </p:nvSpPr>
        <p:spPr>
          <a:xfrm>
            <a:off x="685800" y="3571779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Retweets + Hyperlink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76FB79A-3648-4AF2-9264-84010CB83D89}"/>
              </a:ext>
            </a:extLst>
          </p:cNvPr>
          <p:cNvSpPr/>
          <p:nvPr/>
        </p:nvSpPr>
        <p:spPr>
          <a:xfrm>
            <a:off x="1767980" y="2839691"/>
            <a:ext cx="343948" cy="49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92702B2-2867-42C7-861E-7F6B9D209741}"/>
              </a:ext>
            </a:extLst>
          </p:cNvPr>
          <p:cNvSpPr/>
          <p:nvPr/>
        </p:nvSpPr>
        <p:spPr>
          <a:xfrm>
            <a:off x="1762387" y="4725266"/>
            <a:ext cx="343948" cy="49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0831B-DFC6-4D83-ACFE-E0BAEA5A2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4102" y="2194560"/>
            <a:ext cx="7622097" cy="4024125"/>
          </a:xfrm>
        </p:spPr>
        <p:txBody>
          <a:bodyPr/>
          <a:lstStyle/>
          <a:p>
            <a:r>
              <a:rPr lang="en-US" dirty="0"/>
              <a:t>Would different party wants to appeal to people with different education level base on their language?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 Types variation of readability were derived</a:t>
            </a:r>
          </a:p>
          <a:p>
            <a:pPr lvl="1"/>
            <a:r>
              <a:rPr lang="en-US" dirty="0"/>
              <a:t>Automated Readability Index (ARI)</a:t>
            </a:r>
          </a:p>
          <a:p>
            <a:pPr lvl="1"/>
            <a:r>
              <a:rPr lang="en-US" dirty="0"/>
              <a:t>Dale </a:t>
            </a:r>
            <a:r>
              <a:rPr lang="en-US" dirty="0" err="1"/>
              <a:t>Chall</a:t>
            </a:r>
            <a:r>
              <a:rPr lang="en-US" dirty="0"/>
              <a:t> Readability (DCR)</a:t>
            </a:r>
          </a:p>
          <a:p>
            <a:pPr lvl="1"/>
            <a:r>
              <a:rPr lang="en-US" dirty="0"/>
              <a:t>Text Standard (TS) - An aggregation of all methods in the package  (This will be used as a Feature)</a:t>
            </a:r>
          </a:p>
        </p:txBody>
      </p:sp>
    </p:spTree>
    <p:extLst>
      <p:ext uri="{BB962C8B-B14F-4D97-AF65-F5344CB8AC3E}">
        <p14:creationId xmlns:p14="http://schemas.microsoft.com/office/powerpoint/2010/main" val="408954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0BEB-0A4C-4310-A436-D83FC608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Readability Score of Leaders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7C17BF-1F1D-4EC9-ADAF-71D30BD83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454" y="1744607"/>
            <a:ext cx="4472400" cy="3524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9BEA6835-B3C6-4A99-8178-892528C050FB}"/>
              </a:ext>
            </a:extLst>
          </p:cNvPr>
          <p:cNvSpPr/>
          <p:nvPr/>
        </p:nvSpPr>
        <p:spPr>
          <a:xfrm>
            <a:off x="685800" y="5511733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Readability Score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0A2368-704B-4C11-8A3E-CCEE5310A3D5}"/>
              </a:ext>
            </a:extLst>
          </p:cNvPr>
          <p:cNvSpPr/>
          <p:nvPr/>
        </p:nvSpPr>
        <p:spPr>
          <a:xfrm>
            <a:off x="685800" y="1696204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Tweets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6EBFF93-F1B2-4637-A337-A2DEF1D87573}"/>
              </a:ext>
            </a:extLst>
          </p:cNvPr>
          <p:cNvSpPr/>
          <p:nvPr/>
        </p:nvSpPr>
        <p:spPr>
          <a:xfrm>
            <a:off x="685800" y="3571779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Retweets + Hyperlink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76FB79A-3648-4AF2-9264-84010CB83D89}"/>
              </a:ext>
            </a:extLst>
          </p:cNvPr>
          <p:cNvSpPr/>
          <p:nvPr/>
        </p:nvSpPr>
        <p:spPr>
          <a:xfrm>
            <a:off x="1767980" y="2839691"/>
            <a:ext cx="343948" cy="49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92702B2-2867-42C7-861E-7F6B9D209741}"/>
              </a:ext>
            </a:extLst>
          </p:cNvPr>
          <p:cNvSpPr/>
          <p:nvPr/>
        </p:nvSpPr>
        <p:spPr>
          <a:xfrm>
            <a:off x="1762387" y="4725266"/>
            <a:ext cx="343948" cy="49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C0A41E-0767-4138-89D3-32D7727F3875}"/>
              </a:ext>
            </a:extLst>
          </p:cNvPr>
          <p:cNvSpPr txBox="1"/>
          <p:nvPr/>
        </p:nvSpPr>
        <p:spPr>
          <a:xfrm>
            <a:off x="3984001" y="5511733"/>
            <a:ext cx="759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Takeaway:</a:t>
            </a:r>
          </a:p>
          <a:p>
            <a:r>
              <a:rPr lang="en-US" dirty="0"/>
              <a:t>Both Presidential Candidate have lowest readability score in general</a:t>
            </a:r>
          </a:p>
        </p:txBody>
      </p:sp>
    </p:spTree>
    <p:extLst>
      <p:ext uri="{BB962C8B-B14F-4D97-AF65-F5344CB8AC3E}">
        <p14:creationId xmlns:p14="http://schemas.microsoft.com/office/powerpoint/2010/main" val="4210565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B5F5-1F31-4A57-9281-744C0FD3A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Readability Score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811D30-C877-407F-BEC2-13E5CC7E2D94}"/>
              </a:ext>
            </a:extLst>
          </p:cNvPr>
          <p:cNvSpPr/>
          <p:nvPr/>
        </p:nvSpPr>
        <p:spPr>
          <a:xfrm>
            <a:off x="1252756" y="5524299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Readability Score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312197-CCCD-441A-BFA3-2AA479EE09FC}"/>
              </a:ext>
            </a:extLst>
          </p:cNvPr>
          <p:cNvSpPr/>
          <p:nvPr/>
        </p:nvSpPr>
        <p:spPr>
          <a:xfrm>
            <a:off x="1252756" y="1708770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Tweets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83211B4-5F52-4922-9794-03F4107B7E36}"/>
              </a:ext>
            </a:extLst>
          </p:cNvPr>
          <p:cNvSpPr/>
          <p:nvPr/>
        </p:nvSpPr>
        <p:spPr>
          <a:xfrm>
            <a:off x="1252756" y="3584345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Retweets + Hyperlink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B8E1BC3-3CAC-409A-A831-AA6D2F01E042}"/>
              </a:ext>
            </a:extLst>
          </p:cNvPr>
          <p:cNvSpPr/>
          <p:nvPr/>
        </p:nvSpPr>
        <p:spPr>
          <a:xfrm>
            <a:off x="2334936" y="2852257"/>
            <a:ext cx="343948" cy="49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8A26730-D950-4EBD-A239-07272B5D71D0}"/>
              </a:ext>
            </a:extLst>
          </p:cNvPr>
          <p:cNvSpPr/>
          <p:nvPr/>
        </p:nvSpPr>
        <p:spPr>
          <a:xfrm>
            <a:off x="2329343" y="4737832"/>
            <a:ext cx="343948" cy="49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8D2DA92-D59B-4797-9D22-D9801750319B}"/>
              </a:ext>
            </a:extLst>
          </p:cNvPr>
          <p:cNvSpPr txBox="1"/>
          <p:nvPr/>
        </p:nvSpPr>
        <p:spPr>
          <a:xfrm>
            <a:off x="4242547" y="5134645"/>
            <a:ext cx="7595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Takeaway:</a:t>
            </a:r>
          </a:p>
          <a:p>
            <a:r>
              <a:rPr lang="en-US" dirty="0"/>
              <a:t>The different of readability score between the Parties score is very subtle.  Not much can be drawn from this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277D41-1FE4-4FD9-99BE-932B06F45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3361" r="6366"/>
          <a:stretch/>
        </p:blipFill>
        <p:spPr>
          <a:xfrm>
            <a:off x="5929827" y="1816114"/>
            <a:ext cx="4447356" cy="32257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0449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5398-B56D-49AD-BBBF-0DE14BFE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Score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29B369-3FA4-4002-8380-E5C6CA94AA6F}"/>
              </a:ext>
            </a:extLst>
          </p:cNvPr>
          <p:cNvSpPr/>
          <p:nvPr/>
        </p:nvSpPr>
        <p:spPr>
          <a:xfrm>
            <a:off x="788565" y="5431342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Score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C73909-5827-46F6-AE5C-5B31EB506BAE}"/>
              </a:ext>
            </a:extLst>
          </p:cNvPr>
          <p:cNvSpPr/>
          <p:nvPr/>
        </p:nvSpPr>
        <p:spPr>
          <a:xfrm>
            <a:off x="788565" y="1901717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Tweets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C20ABA-7EF1-4EEB-A73E-753A0E697FA2}"/>
              </a:ext>
            </a:extLst>
          </p:cNvPr>
          <p:cNvSpPr/>
          <p:nvPr/>
        </p:nvSpPr>
        <p:spPr>
          <a:xfrm>
            <a:off x="788565" y="3581125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Retweets + Hyperlink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5C0E7080-D05E-4DD2-96A3-68B17AB1B481}"/>
              </a:ext>
            </a:extLst>
          </p:cNvPr>
          <p:cNvSpPr/>
          <p:nvPr/>
        </p:nvSpPr>
        <p:spPr>
          <a:xfrm>
            <a:off x="1890436" y="2934050"/>
            <a:ext cx="343948" cy="49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12909FF1-E26B-4D24-81A6-E7EEB6D0FEC3}"/>
              </a:ext>
            </a:extLst>
          </p:cNvPr>
          <p:cNvSpPr/>
          <p:nvPr/>
        </p:nvSpPr>
        <p:spPr>
          <a:xfrm>
            <a:off x="1884843" y="4819625"/>
            <a:ext cx="343948" cy="49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198B54-97B6-4723-9D54-071136794F46}"/>
              </a:ext>
            </a:extLst>
          </p:cNvPr>
          <p:cNvSpPr txBox="1"/>
          <p:nvPr/>
        </p:nvSpPr>
        <p:spPr>
          <a:xfrm>
            <a:off x="3788312" y="2367306"/>
            <a:ext cx="78194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positive or negative sentiment towards a particular subject.  </a:t>
            </a:r>
          </a:p>
          <a:p>
            <a:endParaRPr lang="en-US" dirty="0"/>
          </a:p>
          <a:p>
            <a:r>
              <a:rPr lang="en-US" dirty="0"/>
              <a:t>Example: Make America Great Again (Something probably Trump would say)</a:t>
            </a:r>
          </a:p>
          <a:p>
            <a:endParaRPr lang="en-US" dirty="0"/>
          </a:p>
          <a:p>
            <a:r>
              <a:rPr lang="en-US" dirty="0"/>
              <a:t>VADER (Valence Aware Dictionary for Sentiment Reasoning)</a:t>
            </a:r>
          </a:p>
          <a:p>
            <a:endParaRPr lang="en-US" dirty="0"/>
          </a:p>
          <a:p>
            <a:r>
              <a:rPr lang="en-US" dirty="0"/>
              <a:t>positive sentiment : (compound score &gt;= 0.05)</a:t>
            </a:r>
          </a:p>
          <a:p>
            <a:r>
              <a:rPr lang="en-US" dirty="0"/>
              <a:t>neutral sentiment : (compound score &gt; -0.05) and (compound score &lt; 0.05)</a:t>
            </a:r>
          </a:p>
          <a:p>
            <a:r>
              <a:rPr lang="en-US" dirty="0"/>
              <a:t>negative sentiment : (compound score &lt;= -0.05)</a:t>
            </a:r>
          </a:p>
        </p:txBody>
      </p:sp>
    </p:spTree>
    <p:extLst>
      <p:ext uri="{BB962C8B-B14F-4D97-AF65-F5344CB8AC3E}">
        <p14:creationId xmlns:p14="http://schemas.microsoft.com/office/powerpoint/2010/main" val="999099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F5398-B56D-49AD-BBBF-0DE14BFE2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Score of Leaders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29B369-3FA4-4002-8380-E5C6CA94AA6F}"/>
              </a:ext>
            </a:extLst>
          </p:cNvPr>
          <p:cNvSpPr/>
          <p:nvPr/>
        </p:nvSpPr>
        <p:spPr>
          <a:xfrm>
            <a:off x="788565" y="5329742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Sentiment Score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C73909-5827-46F6-AE5C-5B31EB506BAE}"/>
              </a:ext>
            </a:extLst>
          </p:cNvPr>
          <p:cNvSpPr/>
          <p:nvPr/>
        </p:nvSpPr>
        <p:spPr>
          <a:xfrm>
            <a:off x="788565" y="1901717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Tweets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C20ABA-7EF1-4EEB-A73E-753A0E697FA2}"/>
              </a:ext>
            </a:extLst>
          </p:cNvPr>
          <p:cNvSpPr/>
          <p:nvPr/>
        </p:nvSpPr>
        <p:spPr>
          <a:xfrm>
            <a:off x="788565" y="3581125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Retweets + Hyperlink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F191C9-9174-4A74-9538-21A11C777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4" r="7854" b="7573"/>
          <a:stretch/>
        </p:blipFill>
        <p:spPr>
          <a:xfrm>
            <a:off x="3995956" y="1788879"/>
            <a:ext cx="7407479" cy="3809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94E532-27B3-46B6-94E3-49B06EE4ACC7}"/>
              </a:ext>
            </a:extLst>
          </p:cNvPr>
          <p:cNvSpPr txBox="1"/>
          <p:nvPr/>
        </p:nvSpPr>
        <p:spPr>
          <a:xfrm>
            <a:off x="3853221" y="5660755"/>
            <a:ext cx="7595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Takeaway:</a:t>
            </a:r>
          </a:p>
          <a:p>
            <a:r>
              <a:rPr lang="en-US" dirty="0"/>
              <a:t>The Republicans generally have tweets with more positive sentiment, where Democrats have more negative sentiment tweets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3B041489-78D6-4704-A6C5-096F665CBD9C}"/>
              </a:ext>
            </a:extLst>
          </p:cNvPr>
          <p:cNvSpPr/>
          <p:nvPr/>
        </p:nvSpPr>
        <p:spPr>
          <a:xfrm>
            <a:off x="1890436" y="2924930"/>
            <a:ext cx="343948" cy="49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1FC2B2C5-5577-4387-BF73-3A19CA167E57}"/>
              </a:ext>
            </a:extLst>
          </p:cNvPr>
          <p:cNvSpPr/>
          <p:nvPr/>
        </p:nvSpPr>
        <p:spPr>
          <a:xfrm>
            <a:off x="1890436" y="4673547"/>
            <a:ext cx="343948" cy="494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1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4979-D8BA-4483-8EEF-2367C4BA9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F2FAEC-A7B7-4BD7-9127-20641C652E42}"/>
              </a:ext>
            </a:extLst>
          </p:cNvPr>
          <p:cNvSpPr/>
          <p:nvPr/>
        </p:nvSpPr>
        <p:spPr>
          <a:xfrm>
            <a:off x="3216532" y="5415485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TF – IDF Vectors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C37EDC-475C-45E0-A7EC-A65C56DB12FA}"/>
              </a:ext>
            </a:extLst>
          </p:cNvPr>
          <p:cNvSpPr/>
          <p:nvPr/>
        </p:nvSpPr>
        <p:spPr>
          <a:xfrm>
            <a:off x="404769" y="1442515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Tweets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7C4F514-FD0F-4909-B722-D36FD24FDEFE}"/>
              </a:ext>
            </a:extLst>
          </p:cNvPr>
          <p:cNvSpPr/>
          <p:nvPr/>
        </p:nvSpPr>
        <p:spPr>
          <a:xfrm>
            <a:off x="404769" y="2802988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Retweets + Hyperlink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0D9E06-F32F-440E-A16F-E8519EFC759A}"/>
              </a:ext>
            </a:extLst>
          </p:cNvPr>
          <p:cNvSpPr/>
          <p:nvPr/>
        </p:nvSpPr>
        <p:spPr>
          <a:xfrm>
            <a:off x="404769" y="5415485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the cases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2A53FD5-67C3-4745-A2BF-43EADC807B2F}"/>
              </a:ext>
            </a:extLst>
          </p:cNvPr>
          <p:cNvSpPr/>
          <p:nvPr/>
        </p:nvSpPr>
        <p:spPr>
          <a:xfrm>
            <a:off x="404769" y="4158530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Tokenization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A0784C-606B-41F7-AA2C-E6B747E1B940}"/>
              </a:ext>
            </a:extLst>
          </p:cNvPr>
          <p:cNvSpPr/>
          <p:nvPr/>
        </p:nvSpPr>
        <p:spPr>
          <a:xfrm>
            <a:off x="3195856" y="2805265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Lemming/Stemming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B3FE179-62AE-483E-9213-AB86CAA3AFA4}"/>
              </a:ext>
            </a:extLst>
          </p:cNvPr>
          <p:cNvSpPr/>
          <p:nvPr/>
        </p:nvSpPr>
        <p:spPr>
          <a:xfrm>
            <a:off x="3195856" y="1442515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Stop  Words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07B19D8-6A08-4BA1-9C2A-37287437BA4E}"/>
              </a:ext>
            </a:extLst>
          </p:cNvPr>
          <p:cNvSpPr/>
          <p:nvPr/>
        </p:nvSpPr>
        <p:spPr>
          <a:xfrm>
            <a:off x="1486949" y="2451995"/>
            <a:ext cx="343948" cy="247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70F22B84-16B6-4312-842C-C922F6BD18F2}"/>
              </a:ext>
            </a:extLst>
          </p:cNvPr>
          <p:cNvSpPr/>
          <p:nvPr/>
        </p:nvSpPr>
        <p:spPr>
          <a:xfrm>
            <a:off x="1486949" y="3812468"/>
            <a:ext cx="343948" cy="247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5D88129-542E-4F67-90B4-7FC68E31BFE0}"/>
              </a:ext>
            </a:extLst>
          </p:cNvPr>
          <p:cNvSpPr/>
          <p:nvPr/>
        </p:nvSpPr>
        <p:spPr>
          <a:xfrm>
            <a:off x="1486949" y="5141169"/>
            <a:ext cx="343948" cy="247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ADED6AA-1513-446E-8B60-5506B3CA5C46}"/>
              </a:ext>
            </a:extLst>
          </p:cNvPr>
          <p:cNvSpPr/>
          <p:nvPr/>
        </p:nvSpPr>
        <p:spPr>
          <a:xfrm>
            <a:off x="1486949" y="6437940"/>
            <a:ext cx="343948" cy="247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CADF2CE-B351-403A-9F36-B6CD9A2D4CB4}"/>
              </a:ext>
            </a:extLst>
          </p:cNvPr>
          <p:cNvSpPr/>
          <p:nvPr/>
        </p:nvSpPr>
        <p:spPr>
          <a:xfrm>
            <a:off x="4278036" y="2464603"/>
            <a:ext cx="343948" cy="247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674C93C4-7841-4C55-A937-607C7CF67B06}"/>
              </a:ext>
            </a:extLst>
          </p:cNvPr>
          <p:cNvSpPr/>
          <p:nvPr/>
        </p:nvSpPr>
        <p:spPr>
          <a:xfrm>
            <a:off x="4278036" y="3812467"/>
            <a:ext cx="343948" cy="247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F872DB-08BB-49EE-9060-5F6444E67D1D}"/>
              </a:ext>
            </a:extLst>
          </p:cNvPr>
          <p:cNvSpPr txBox="1"/>
          <p:nvPr/>
        </p:nvSpPr>
        <p:spPr>
          <a:xfrm>
            <a:off x="5975932" y="1722970"/>
            <a:ext cx="5620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 Frequency Inverse Document Frequency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0D8E257F-7470-45CB-B519-4E8491001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596" y="2270245"/>
            <a:ext cx="4265563" cy="284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8C94E232-19A7-4E94-B162-0278EB8B8CFC}"/>
              </a:ext>
            </a:extLst>
          </p:cNvPr>
          <p:cNvSpPr/>
          <p:nvPr/>
        </p:nvSpPr>
        <p:spPr>
          <a:xfrm>
            <a:off x="3195856" y="4158300"/>
            <a:ext cx="2508308" cy="931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Making a Corpus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20D180A9-A48C-4AD0-83C0-A0A9FD91E802}"/>
              </a:ext>
            </a:extLst>
          </p:cNvPr>
          <p:cNvSpPr/>
          <p:nvPr/>
        </p:nvSpPr>
        <p:spPr>
          <a:xfrm>
            <a:off x="4278036" y="5141199"/>
            <a:ext cx="343948" cy="2474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461A2-7E92-40ED-9983-8A00BDE5B70F}"/>
              </a:ext>
            </a:extLst>
          </p:cNvPr>
          <p:cNvSpPr txBox="1"/>
          <p:nvPr/>
        </p:nvSpPr>
        <p:spPr>
          <a:xfrm>
            <a:off x="5976281" y="5466343"/>
            <a:ext cx="562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two for corpus, one for republicans leaders one for democrats leaders</a:t>
            </a:r>
          </a:p>
        </p:txBody>
      </p:sp>
    </p:spTree>
    <p:extLst>
      <p:ext uri="{BB962C8B-B14F-4D97-AF65-F5344CB8AC3E}">
        <p14:creationId xmlns:p14="http://schemas.microsoft.com/office/powerpoint/2010/main" val="4003068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2A5B-4FD7-452F-B688-6AFDE5F0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8893F0E-42B2-4756-8C63-9DA041ACC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1" t="9519" r="9074" b="50338"/>
          <a:stretch/>
        </p:blipFill>
        <p:spPr>
          <a:xfrm>
            <a:off x="3425203" y="1834333"/>
            <a:ext cx="2858891" cy="3223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65E61353-9105-4A87-B2C3-AAF5B169FE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6" t="48921" r="52159" b="10936"/>
          <a:stretch/>
        </p:blipFill>
        <p:spPr>
          <a:xfrm>
            <a:off x="6250924" y="1834332"/>
            <a:ext cx="2858891" cy="3223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Content Placeholder 8">
            <a:extLst>
              <a:ext uri="{FF2B5EF4-FFF2-40B4-BE49-F238E27FC236}">
                <a16:creationId xmlns:a16="http://schemas.microsoft.com/office/drawing/2014/main" id="{BB22A109-A7E7-4FB2-AB38-B41D7C4418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8" t="48921" r="10137" b="10936"/>
          <a:stretch/>
        </p:blipFill>
        <p:spPr>
          <a:xfrm>
            <a:off x="9195274" y="1834333"/>
            <a:ext cx="2793080" cy="3223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Content Placeholder 8">
            <a:extLst>
              <a:ext uri="{FF2B5EF4-FFF2-40B4-BE49-F238E27FC236}">
                <a16:creationId xmlns:a16="http://schemas.microsoft.com/office/drawing/2014/main" id="{50E8DF21-6483-4E48-ABA5-FCBD05112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0" t="9519" r="52796" b="50338"/>
          <a:stretch/>
        </p:blipFill>
        <p:spPr>
          <a:xfrm>
            <a:off x="480853" y="1834332"/>
            <a:ext cx="2858891" cy="32233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986AB75-1E5A-402C-B8FA-6ECC60600A45}"/>
              </a:ext>
            </a:extLst>
          </p:cNvPr>
          <p:cNvSpPr txBox="1"/>
          <p:nvPr/>
        </p:nvSpPr>
        <p:spPr>
          <a:xfrm>
            <a:off x="480853" y="5190734"/>
            <a:ext cx="115075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Takeaway:</a:t>
            </a:r>
          </a:p>
          <a:p>
            <a:r>
              <a:rPr lang="en-US" dirty="0"/>
              <a:t>Trump is the only one using ‘MAGA’  </a:t>
            </a:r>
          </a:p>
          <a:p>
            <a:r>
              <a:rPr lang="en-US" dirty="0"/>
              <a:t>‘Trump’ is used by Democrats leaders (Probably Criticizing Him)</a:t>
            </a:r>
          </a:p>
          <a:p>
            <a:r>
              <a:rPr lang="en-US" dirty="0"/>
              <a:t>‘Pandemic’,‘</a:t>
            </a:r>
            <a:r>
              <a:rPr lang="en-US" dirty="0" err="1"/>
              <a:t>Covid</a:t>
            </a:r>
            <a:r>
              <a:rPr lang="en-US" dirty="0"/>
              <a:t>’ were use mostly by the Democrats</a:t>
            </a:r>
          </a:p>
          <a:p>
            <a:r>
              <a:rPr lang="en-US" dirty="0"/>
              <a:t>‘Billion’, ‘Million’, and ‘Workers’ were used by Bernie Sanders </a:t>
            </a:r>
          </a:p>
        </p:txBody>
      </p:sp>
    </p:spTree>
    <p:extLst>
      <p:ext uri="{BB962C8B-B14F-4D97-AF65-F5344CB8AC3E}">
        <p14:creationId xmlns:p14="http://schemas.microsoft.com/office/powerpoint/2010/main" val="1131200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3329-998B-4267-83AF-868025E0E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TF-IDF Aggregation Score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C3BDB-38E9-4C95-8CE0-5AA04C135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72" y="1749218"/>
            <a:ext cx="5485714" cy="36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C498D9-59D0-419C-B74F-096583406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45" y="1749219"/>
            <a:ext cx="5485714" cy="36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75FD25-F571-435B-9179-6DE81D8620EA}"/>
              </a:ext>
            </a:extLst>
          </p:cNvPr>
          <p:cNvSpPr txBox="1"/>
          <p:nvPr/>
        </p:nvSpPr>
        <p:spPr>
          <a:xfrm>
            <a:off x="493594" y="5543072"/>
            <a:ext cx="11507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Takeaway:</a:t>
            </a:r>
          </a:p>
          <a:p>
            <a:r>
              <a:rPr lang="en-US" dirty="0"/>
              <a:t>Without using any model, using the sum of TF-IDF Vector, you can clearly see a separation between how parties tweets are distributed </a:t>
            </a:r>
          </a:p>
        </p:txBody>
      </p:sp>
    </p:spTree>
    <p:extLst>
      <p:ext uri="{BB962C8B-B14F-4D97-AF65-F5344CB8AC3E}">
        <p14:creationId xmlns:p14="http://schemas.microsoft.com/office/powerpoint/2010/main" val="3230072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6B238-521E-408F-8A2D-07FE34E9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FDFF0-1DA4-46D8-B625-FBF523B77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05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D937-9A14-4F0D-8509-E44CE919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PRC Curve (w common)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0C9BD-D560-4116-851C-8D4BF3824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71" y="2015455"/>
            <a:ext cx="5485714" cy="36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4604B6-0CAF-49D9-AD92-1C9583561880}"/>
              </a:ext>
            </a:extLst>
          </p:cNvPr>
          <p:cNvSpPr txBox="1"/>
          <p:nvPr/>
        </p:nvSpPr>
        <p:spPr>
          <a:xfrm>
            <a:off x="501915" y="5794742"/>
            <a:ext cx="11507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Takeaway:</a:t>
            </a:r>
          </a:p>
          <a:p>
            <a:r>
              <a:rPr lang="en-US" dirty="0"/>
              <a:t>RF Model and AdaBoost Better Perform Equally as well.  (</a:t>
            </a:r>
            <a:r>
              <a:rPr lang="en-US" dirty="0" err="1"/>
              <a:t>Adaboost</a:t>
            </a:r>
            <a:r>
              <a:rPr lang="en-US" dirty="0"/>
              <a:t> Model take 30-40x more time to train)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C8456-82AB-457D-9C31-3FC647100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16" y="2015454"/>
            <a:ext cx="5485714" cy="36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15172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4862-6556-44B8-856C-E257F6C0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663472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96031-EEBB-4503-BE4D-F2A54D3D3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Senator Aggregation 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0347E-DFDC-4127-B517-6144B6715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143" y="1856065"/>
            <a:ext cx="5485714" cy="3657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A110CE-44CB-420B-B923-9DF68D3558A4}"/>
              </a:ext>
            </a:extLst>
          </p:cNvPr>
          <p:cNvSpPr txBox="1"/>
          <p:nvPr/>
        </p:nvSpPr>
        <p:spPr>
          <a:xfrm>
            <a:off x="501915" y="5736019"/>
            <a:ext cx="1150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Takeaway:</a:t>
            </a:r>
          </a:p>
          <a:p>
            <a:r>
              <a:rPr lang="en-US" dirty="0"/>
              <a:t>The same pattern found in the TF-IDF analysis is found here as well</a:t>
            </a:r>
          </a:p>
        </p:txBody>
      </p:sp>
    </p:spTree>
    <p:extLst>
      <p:ext uri="{BB962C8B-B14F-4D97-AF65-F5344CB8AC3E}">
        <p14:creationId xmlns:p14="http://schemas.microsoft.com/office/powerpoint/2010/main" val="965596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7C55E-16D4-44D7-8809-1187A7D7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another date?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FAE33-CC9B-4699-B862-2E1200BE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r="8613"/>
          <a:stretch/>
        </p:blipFill>
        <p:spPr>
          <a:xfrm>
            <a:off x="4197291" y="2009278"/>
            <a:ext cx="3413619" cy="2856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B29FAB-4D83-42B9-B811-F67BEAE113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6" r="9271"/>
          <a:stretch/>
        </p:blipFill>
        <p:spPr>
          <a:xfrm>
            <a:off x="302003" y="2000831"/>
            <a:ext cx="3413619" cy="2856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480E191-4662-4059-A305-7CE5D939F0F6}"/>
              </a:ext>
            </a:extLst>
          </p:cNvPr>
          <p:cNvSpPr/>
          <p:nvPr/>
        </p:nvSpPr>
        <p:spPr>
          <a:xfrm>
            <a:off x="3632433" y="3305262"/>
            <a:ext cx="671119" cy="2852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7690A6-896D-4117-8A92-8DB3398ADB6B}"/>
              </a:ext>
            </a:extLst>
          </p:cNvPr>
          <p:cNvSpPr txBox="1"/>
          <p:nvPr/>
        </p:nvSpPr>
        <p:spPr>
          <a:xfrm>
            <a:off x="302003" y="5031343"/>
            <a:ext cx="11507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Takeaway:  (Date 1 range: 9/5 – 9/12  Date 2 range: 9/15 -9/22)</a:t>
            </a:r>
          </a:p>
          <a:p>
            <a:r>
              <a:rPr lang="en-US" dirty="0"/>
              <a:t>The accuracy is not as high, but it still works for the most part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591B3FF-D019-4690-B608-B2F2F0ABD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659" y="2000831"/>
            <a:ext cx="4284506" cy="28563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6153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6B238-521E-408F-8A2D-07FE34E9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Take away/Future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FDFF0-1DA4-46D8-B625-FBF523B77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457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910E-3673-4FDE-AC0B-5CCC2871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219B6-10E8-40DB-9A54-868436497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a politicians affiliation based on their social media accounts?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Can we quantify where in the political spectrum do they lie?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/>
              <a:t>Can we quantify intra-party dissonance based on their Tweets?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Yes</a:t>
            </a:r>
          </a:p>
          <a:p>
            <a:r>
              <a:rPr lang="en-US" dirty="0">
                <a:solidFill>
                  <a:srgbClr val="FF0000"/>
                </a:solidFill>
              </a:rPr>
              <a:t>Adding common words in your corpus would help you identify party affiliation better than without</a:t>
            </a:r>
          </a:p>
          <a:p>
            <a:r>
              <a:rPr lang="en-US" dirty="0">
                <a:solidFill>
                  <a:srgbClr val="FF0000"/>
                </a:solidFill>
              </a:rPr>
              <a:t>Time is a predictive factor, but a difference of 10 days would still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9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049D-9424-4BAB-B76B-3130D4176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3E19D-5851-475F-9B30-738A8FDE1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Election time vs normal time?</a:t>
            </a:r>
          </a:p>
          <a:p>
            <a:r>
              <a:rPr lang="en-US" dirty="0"/>
              <a:t>Does this model also apply to the house or representative?</a:t>
            </a:r>
          </a:p>
          <a:p>
            <a:r>
              <a:rPr lang="en-US" dirty="0"/>
              <a:t>How about local elections?</a:t>
            </a:r>
          </a:p>
        </p:txBody>
      </p:sp>
    </p:spTree>
    <p:extLst>
      <p:ext uri="{BB962C8B-B14F-4D97-AF65-F5344CB8AC3E}">
        <p14:creationId xmlns:p14="http://schemas.microsoft.com/office/powerpoint/2010/main" val="2945804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FCE991-D2CF-4292-B414-ACEA7992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 that I won’t use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97D67-B046-43CE-A7B4-F0D7DF954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73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0077-1052-4786-AB7E-2EFF8812C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0D549-4D0D-4E49-B5CE-5DC521269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today political environment, knowing where politicians stand (Or who are you voting for) has been more important than ever.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Instead of having a bias quantitively spectrum that ranks politicians, can we have a measurement that removes the bias and is more data driven?  (Not to mention this is probably much quicker)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45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8977-4CA4-45D3-AA99-9911B5F4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Average Politician social media usage has increase significantly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BDEB6-9461-4021-9A79-23DDAB69A18B}"/>
              </a:ext>
            </a:extLst>
          </p:cNvPr>
          <p:cNvSpPr txBox="1"/>
          <p:nvPr/>
        </p:nvSpPr>
        <p:spPr>
          <a:xfrm>
            <a:off x="2820111" y="6550223"/>
            <a:ext cx="9640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https://www.pewresearch.org/internet/2020/07/16/congress-soars-to-new-heights-on-social-media/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870865-AD76-49FE-B64C-D02B3AF0D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00"/>
          <a:stretch/>
        </p:blipFill>
        <p:spPr bwMode="auto">
          <a:xfrm>
            <a:off x="1140288" y="2415773"/>
            <a:ext cx="3359645" cy="308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771B4C5-B5F6-4F0B-9A2C-E4BAD2972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0" b="39322"/>
          <a:stretch/>
        </p:blipFill>
        <p:spPr bwMode="auto">
          <a:xfrm>
            <a:off x="4499933" y="3941642"/>
            <a:ext cx="2841625" cy="155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C65E3B2-3A0D-48D7-A6C0-63611F5C2B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34" b="19254"/>
          <a:stretch/>
        </p:blipFill>
        <p:spPr bwMode="auto">
          <a:xfrm>
            <a:off x="7333169" y="3941641"/>
            <a:ext cx="3286678" cy="155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17D182C-280D-400B-9A18-630E6041CF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0" b="81000"/>
          <a:stretch/>
        </p:blipFill>
        <p:spPr bwMode="auto">
          <a:xfrm>
            <a:off x="4240922" y="3597959"/>
            <a:ext cx="3359645" cy="35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AF9D517-CD06-41DE-92E5-2D77A4B74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0" r="505" b="81181"/>
          <a:stretch/>
        </p:blipFill>
        <p:spPr bwMode="auto">
          <a:xfrm>
            <a:off x="7313464" y="3597959"/>
            <a:ext cx="3306383" cy="34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8E273E-0A20-44FB-862A-CC08A1A13DC8}"/>
              </a:ext>
            </a:extLst>
          </p:cNvPr>
          <p:cNvSpPr txBox="1"/>
          <p:nvPr/>
        </p:nvSpPr>
        <p:spPr>
          <a:xfrm>
            <a:off x="1140288" y="5496886"/>
            <a:ext cx="932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Media is now one of the main communication method for the politicians</a:t>
            </a:r>
          </a:p>
        </p:txBody>
      </p:sp>
    </p:spTree>
    <p:extLst>
      <p:ext uri="{BB962C8B-B14F-4D97-AF65-F5344CB8AC3E}">
        <p14:creationId xmlns:p14="http://schemas.microsoft.com/office/powerpoint/2010/main" val="389731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7B72-1807-43E2-9C4F-8FDB9AE6B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Polarizing Political Stands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961C93-6A5A-486E-87F9-23981DA85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620" y="2692168"/>
            <a:ext cx="1019175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66470C-4C31-4F14-8DEC-CB181B9B7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795" y="2692168"/>
            <a:ext cx="1219200" cy="1524000"/>
          </a:xfrm>
          <a:prstGeom prst="rect">
            <a:avLst/>
          </a:prstGeom>
        </p:spPr>
      </p:pic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070FACA1-1D2A-448D-99F2-DAC32988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974" y="2692168"/>
            <a:ext cx="1221154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Kamala Harris - Wikipedia">
            <a:extLst>
              <a:ext uri="{FF2B5EF4-FFF2-40B4-BE49-F238E27FC236}">
                <a16:creationId xmlns:a16="http://schemas.microsoft.com/office/drawing/2014/main" id="{D24FE12E-61B2-4C21-9077-D1A4A6561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761" y="2692169"/>
            <a:ext cx="1141529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 now wear a MAGA hat | Pittsburgh Post-Gazette">
            <a:extLst>
              <a:ext uri="{FF2B5EF4-FFF2-40B4-BE49-F238E27FC236}">
                <a16:creationId xmlns:a16="http://schemas.microsoft.com/office/drawing/2014/main" id="{39E63457-0FC0-4F08-B2C3-EDAAEC561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620" y="4301650"/>
            <a:ext cx="2323508" cy="162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LACK LIVES MATTER | Simpson Center for the Humanities">
            <a:extLst>
              <a:ext uri="{FF2B5EF4-FFF2-40B4-BE49-F238E27FC236}">
                <a16:creationId xmlns:a16="http://schemas.microsoft.com/office/drawing/2014/main" id="{56974F2E-E203-439F-B81A-F347279FA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580" y="4301651"/>
            <a:ext cx="1958829" cy="19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uest commentary: Want to curb police brutality? Change the law">
            <a:extLst>
              <a:ext uri="{FF2B5EF4-FFF2-40B4-BE49-F238E27FC236}">
                <a16:creationId xmlns:a16="http://schemas.microsoft.com/office/drawing/2014/main" id="{8B78380F-C400-46B1-8737-87BD49C5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516" y="2982481"/>
            <a:ext cx="4106524" cy="26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9ADBD-C2CD-4736-975C-2608B11E490F}"/>
              </a:ext>
            </a:extLst>
          </p:cNvPr>
          <p:cNvSpPr txBox="1"/>
          <p:nvPr/>
        </p:nvSpPr>
        <p:spPr>
          <a:xfrm>
            <a:off x="1954635" y="2206305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Republicans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2E9367-AAE8-4291-A85C-2B060C3E5B46}"/>
              </a:ext>
            </a:extLst>
          </p:cNvPr>
          <p:cNvSpPr txBox="1"/>
          <p:nvPr/>
        </p:nvSpPr>
        <p:spPr>
          <a:xfrm>
            <a:off x="8985740" y="2235472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Democrats</a:t>
            </a:r>
          </a:p>
        </p:txBody>
      </p:sp>
    </p:spTree>
    <p:extLst>
      <p:ext uri="{BB962C8B-B14F-4D97-AF65-F5344CB8AC3E}">
        <p14:creationId xmlns:p14="http://schemas.microsoft.com/office/powerpoint/2010/main" val="1542450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52248-82E8-4AE7-85CE-E51C891E6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Americans are more divided than Ever</a:t>
            </a:r>
          </a:p>
        </p:txBody>
      </p:sp>
      <p:pic>
        <p:nvPicPr>
          <p:cNvPr id="1026" name="Picture 2" descr="Americans on the Environment">
            <a:extLst>
              <a:ext uri="{FF2B5EF4-FFF2-40B4-BE49-F238E27FC236}">
                <a16:creationId xmlns:a16="http://schemas.microsoft.com/office/drawing/2014/main" id="{B359A65A-2D07-4878-AD52-C45775190D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92" b="58001"/>
          <a:stretch/>
        </p:blipFill>
        <p:spPr bwMode="auto">
          <a:xfrm>
            <a:off x="334343" y="2047197"/>
            <a:ext cx="5234352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ericans on the Government">
            <a:extLst>
              <a:ext uri="{FF2B5EF4-FFF2-40B4-BE49-F238E27FC236}">
                <a16:creationId xmlns:a16="http://schemas.microsoft.com/office/drawing/2014/main" id="{4C792E6E-6121-42A6-9820-DD9476C80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5" r="25948" b="52187"/>
          <a:stretch/>
        </p:blipFill>
        <p:spPr bwMode="auto">
          <a:xfrm>
            <a:off x="5568695" y="2047197"/>
            <a:ext cx="3264667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mericans on the Government">
            <a:extLst>
              <a:ext uri="{FF2B5EF4-FFF2-40B4-BE49-F238E27FC236}">
                <a16:creationId xmlns:a16="http://schemas.microsoft.com/office/drawing/2014/main" id="{C8486904-ACA8-460A-94DA-626ACBCBD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5" t="47814" r="25948" b="4373"/>
          <a:stretch/>
        </p:blipFill>
        <p:spPr bwMode="auto">
          <a:xfrm>
            <a:off x="8712112" y="2047197"/>
            <a:ext cx="3264667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96061D-5D8F-4B01-BB93-D8E3A7EC769E}"/>
              </a:ext>
            </a:extLst>
          </p:cNvPr>
          <p:cNvSpPr txBox="1"/>
          <p:nvPr/>
        </p:nvSpPr>
        <p:spPr>
          <a:xfrm>
            <a:off x="4828373" y="6550223"/>
            <a:ext cx="7564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https://www.visualcapitalist.com/charts-americas-political-divide-1994-2017/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2F9125-1110-4BAB-B68E-02F677CEDA06}"/>
              </a:ext>
            </a:extLst>
          </p:cNvPr>
          <p:cNvSpPr txBox="1"/>
          <p:nvPr/>
        </p:nvSpPr>
        <p:spPr>
          <a:xfrm>
            <a:off x="334343" y="4899323"/>
            <a:ext cx="739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never been this divided in opinion/politic as a nation</a:t>
            </a:r>
          </a:p>
        </p:txBody>
      </p:sp>
    </p:spTree>
    <p:extLst>
      <p:ext uri="{BB962C8B-B14F-4D97-AF65-F5344CB8AC3E}">
        <p14:creationId xmlns:p14="http://schemas.microsoft.com/office/powerpoint/2010/main" val="2532800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4862-6556-44B8-856C-E257F6C0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/Motivations</a:t>
            </a:r>
          </a:p>
        </p:txBody>
      </p:sp>
    </p:spTree>
    <p:extLst>
      <p:ext uri="{BB962C8B-B14F-4D97-AF65-F5344CB8AC3E}">
        <p14:creationId xmlns:p14="http://schemas.microsoft.com/office/powerpoint/2010/main" val="278893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4330-AD5E-41EA-9753-A2027E87A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0B795-C738-4E0B-9787-21FC8CD30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social media being the a part of political communication 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we based on their social media accounts (Twitter)</a:t>
            </a:r>
          </a:p>
          <a:p>
            <a:pPr lvl="1"/>
            <a:r>
              <a:rPr lang="en-US" dirty="0"/>
              <a:t>Identify a politicians affiliation?</a:t>
            </a:r>
          </a:p>
          <a:p>
            <a:pPr lvl="1"/>
            <a:r>
              <a:rPr lang="en-US" dirty="0"/>
              <a:t>Can we quantify where in the political spectrum do they lie?</a:t>
            </a:r>
          </a:p>
          <a:p>
            <a:pPr lvl="1"/>
            <a:r>
              <a:rPr lang="en-US" dirty="0"/>
              <a:t>Can we quantify intra-party dissonance? </a:t>
            </a:r>
          </a:p>
        </p:txBody>
      </p:sp>
    </p:spTree>
    <p:extLst>
      <p:ext uri="{BB962C8B-B14F-4D97-AF65-F5344CB8AC3E}">
        <p14:creationId xmlns:p14="http://schemas.microsoft.com/office/powerpoint/2010/main" val="1769150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D6B2A-A4DF-4251-8BFE-2427B3011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cares about this?</a:t>
            </a:r>
          </a:p>
        </p:txBody>
      </p:sp>
      <p:pic>
        <p:nvPicPr>
          <p:cNvPr id="4098" name="Picture 2" descr="The Immense Power of the Older Voter in an Election">
            <a:extLst>
              <a:ext uri="{FF2B5EF4-FFF2-40B4-BE49-F238E27FC236}">
                <a16:creationId xmlns:a16="http://schemas.microsoft.com/office/drawing/2014/main" id="{0A185E90-6FF6-4E66-8948-EC6B0B22A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157" y="5087872"/>
            <a:ext cx="2839479" cy="163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gital Advertising: The Impact on Political Campaigns">
            <a:extLst>
              <a:ext uri="{FF2B5EF4-FFF2-40B4-BE49-F238E27FC236}">
                <a16:creationId xmlns:a16="http://schemas.microsoft.com/office/drawing/2014/main" id="{6860D9B7-750F-489E-8888-0F2B0006C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596" y="3732815"/>
            <a:ext cx="2756239" cy="1224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elp Center">
            <a:extLst>
              <a:ext uri="{FF2B5EF4-FFF2-40B4-BE49-F238E27FC236}">
                <a16:creationId xmlns:a16="http://schemas.microsoft.com/office/drawing/2014/main" id="{9A1617F4-24BE-4401-8DE4-AA23E4544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37450"/>
            <a:ext cx="1706185" cy="170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og into Facebook | Facebook">
            <a:extLst>
              <a:ext uri="{FF2B5EF4-FFF2-40B4-BE49-F238E27FC236}">
                <a16:creationId xmlns:a16="http://schemas.microsoft.com/office/drawing/2014/main" id="{41D1EE07-C4E1-4F5D-B3D3-617733531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04" y="2046869"/>
            <a:ext cx="360045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rump Has An Electoral College Advantage Again This Cycle | FiveThirtyEight">
            <a:extLst>
              <a:ext uri="{FF2B5EF4-FFF2-40B4-BE49-F238E27FC236}">
                <a16:creationId xmlns:a16="http://schemas.microsoft.com/office/drawing/2014/main" id="{2BEB27D2-43BB-4D7B-8DA4-5A5ABC977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91" y="3381890"/>
            <a:ext cx="3425505" cy="192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61C150-2817-4468-A25D-E25C4C2850B2}"/>
              </a:ext>
            </a:extLst>
          </p:cNvPr>
          <p:cNvSpPr txBox="1"/>
          <p:nvPr/>
        </p:nvSpPr>
        <p:spPr>
          <a:xfrm>
            <a:off x="5740254" y="2408326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social media corporation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B20444-3DDF-4939-88C3-3333C643F7BA}"/>
              </a:ext>
            </a:extLst>
          </p:cNvPr>
          <p:cNvSpPr txBox="1"/>
          <p:nvPr/>
        </p:nvSpPr>
        <p:spPr>
          <a:xfrm>
            <a:off x="9159835" y="4080343"/>
            <a:ext cx="2509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Forecast Website</a:t>
            </a:r>
          </a:p>
          <a:p>
            <a:r>
              <a:rPr lang="en-US" dirty="0"/>
              <a:t>Campaign Manager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F5E709-DC72-40E8-83ED-21358F092A05}"/>
              </a:ext>
            </a:extLst>
          </p:cNvPr>
          <p:cNvSpPr txBox="1"/>
          <p:nvPr/>
        </p:nvSpPr>
        <p:spPr>
          <a:xfrm>
            <a:off x="9576636" y="5724295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the voters</a:t>
            </a:r>
          </a:p>
        </p:txBody>
      </p:sp>
    </p:spTree>
    <p:extLst>
      <p:ext uri="{BB962C8B-B14F-4D97-AF65-F5344CB8AC3E}">
        <p14:creationId xmlns:p14="http://schemas.microsoft.com/office/powerpoint/2010/main" val="395668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F881-548F-4A03-9086-D9168C89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5963-80F0-49AB-BEBB-326B57576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410200" cy="4024125"/>
          </a:xfrm>
        </p:spPr>
        <p:txBody>
          <a:bodyPr/>
          <a:lstStyle/>
          <a:p>
            <a:r>
              <a:rPr lang="en-US" dirty="0"/>
              <a:t>Tweets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All the Senator in US (Include President/VP and nominee)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09-05-2020  to  09-12-2020</a:t>
            </a:r>
          </a:p>
        </p:txBody>
      </p:sp>
      <p:pic>
        <p:nvPicPr>
          <p:cNvPr id="5" name="Picture 6" descr="Help Center">
            <a:extLst>
              <a:ext uri="{FF2B5EF4-FFF2-40B4-BE49-F238E27FC236}">
                <a16:creationId xmlns:a16="http://schemas.microsoft.com/office/drawing/2014/main" id="{4DE8BB13-A0B8-48F6-A17B-C28471530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631" y="1410887"/>
            <a:ext cx="4816403" cy="481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014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36B238-521E-408F-8A2D-07FE34E9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Features Engineering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FDFF0-1DA4-46D8-B625-FBF523B77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82444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2311</TotalTime>
  <Words>782</Words>
  <Application>Microsoft Office PowerPoint</Application>
  <PresentationFormat>Widescreen</PresentationFormat>
  <Paragraphs>123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Century Gothic</vt:lpstr>
      <vt:lpstr>Vapor Trail</vt:lpstr>
      <vt:lpstr>Twitter Political Compass Machine </vt:lpstr>
      <vt:lpstr>Background</vt:lpstr>
      <vt:lpstr>Polarizing Political Stands</vt:lpstr>
      <vt:lpstr>Americans are more divided than Ever</vt:lpstr>
      <vt:lpstr>Problem Statement /Motivations</vt:lpstr>
      <vt:lpstr>Problem Statement</vt:lpstr>
      <vt:lpstr>Who cares about this?</vt:lpstr>
      <vt:lpstr>Data</vt:lpstr>
      <vt:lpstr> Exploratory Data Analysis Features Engineering</vt:lpstr>
      <vt:lpstr>Readability Score</vt:lpstr>
      <vt:lpstr>Readability Score of Leaders</vt:lpstr>
      <vt:lpstr>Readability Score</vt:lpstr>
      <vt:lpstr>Sentiment Score</vt:lpstr>
      <vt:lpstr>Sentiment Score of Leaders</vt:lpstr>
      <vt:lpstr>TF-IDF</vt:lpstr>
      <vt:lpstr>Word Cloud</vt:lpstr>
      <vt:lpstr>TF-IDF Aggregation Score</vt:lpstr>
      <vt:lpstr>Model Selection</vt:lpstr>
      <vt:lpstr>ROC PRC Curve (w common)</vt:lpstr>
      <vt:lpstr>Senator Aggregation Score</vt:lpstr>
      <vt:lpstr>What about another date?</vt:lpstr>
      <vt:lpstr>Final Take away/Future Research</vt:lpstr>
      <vt:lpstr>Final Take away</vt:lpstr>
      <vt:lpstr>Future research</vt:lpstr>
      <vt:lpstr>Extra slide that I won’t use</vt:lpstr>
      <vt:lpstr>Motivations</vt:lpstr>
      <vt:lpstr>Average Politician social media usage has increase significantly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Political Compass Machine </dc:title>
  <dc:creator>Ming Lun Wu</dc:creator>
  <cp:lastModifiedBy>Ming Lun Wu</cp:lastModifiedBy>
  <cp:revision>23</cp:revision>
  <dcterms:created xsi:type="dcterms:W3CDTF">2020-10-18T22:33:55Z</dcterms:created>
  <dcterms:modified xsi:type="dcterms:W3CDTF">2020-10-25T08:57:31Z</dcterms:modified>
</cp:coreProperties>
</file>